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18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28"/>
    <p:restoredTop sz="94915"/>
  </p:normalViewPr>
  <p:slideViewPr>
    <p:cSldViewPr snapToGrid="0" snapToObjects="1">
      <p:cViewPr varScale="1">
        <p:scale>
          <a:sx n="119" d="100"/>
          <a:sy n="119" d="100"/>
        </p:scale>
        <p:origin x="4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B37A87-51CD-AF48-B22F-F85A5DF3E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F7381B5-81A6-2848-A2FA-C8D32D423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C2DEDB7-6C06-0346-A7FB-E4C60F6C1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4468-104A-0A4E-9725-A6072941F33D}" type="datetimeFigureOut">
              <a:rPr lang="nl-NL" smtClean="0"/>
              <a:t>19-02-2020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ECD1EFE-D635-DB4E-837D-61629A097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9071447-FFDA-314D-BA34-5D9707410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237F-DE2C-774F-9F83-E37C8DA950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2104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5D57B3-1928-8040-82FF-31DECD5B0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C975749-F641-B34C-832A-0C6432598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10DC6AE-E8C3-7541-81A4-3BE95C003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4468-104A-0A4E-9725-A6072941F33D}" type="datetimeFigureOut">
              <a:rPr lang="nl-NL" smtClean="0"/>
              <a:t>19-02-2020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D9529D-908B-8448-9515-CB9521E3C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5541F79-B215-4A4B-8C05-87BCA1DF9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237F-DE2C-774F-9F83-E37C8DA950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8121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EC97F2C-DAA9-3844-B01E-4148B31A80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FFCED1E-0E80-9843-B837-C0DAF3D07D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8300B14-88AE-994C-9597-9ACE7EA97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4468-104A-0A4E-9725-A6072941F33D}" type="datetimeFigureOut">
              <a:rPr lang="nl-NL" smtClean="0"/>
              <a:t>19-02-2020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9BB742-D356-A149-AC75-60517E564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D3C3B38-9D8B-6B47-AB1D-511753FFD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237F-DE2C-774F-9F83-E37C8DA950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373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BEEC55-CDEE-E741-BD8F-FCFCAF1BF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3B85AB-C3A4-FD48-A0DC-7834A0ED6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76B180C-443F-7F4A-87AB-6EBCC681E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4468-104A-0A4E-9725-A6072941F33D}" type="datetimeFigureOut">
              <a:rPr lang="nl-NL" smtClean="0"/>
              <a:t>19-02-2020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D39AAA9-814D-754A-A2DB-9A685882F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B73F82-59F5-3848-A792-0BC7EF516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237F-DE2C-774F-9F83-E37C8DA950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4529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A2B256-6CF7-714B-A117-0E39330E2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397FE16-F5AC-084C-8295-35E542761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3F001A-3463-D840-A7BD-85E8B057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4468-104A-0A4E-9725-A6072941F33D}" type="datetimeFigureOut">
              <a:rPr lang="nl-NL" smtClean="0"/>
              <a:t>19-02-2020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BEA388A-14DD-9946-9F6E-BC1716EF4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E8BC462-88CC-8345-8A89-F6F045D61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237F-DE2C-774F-9F83-E37C8DA950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2627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F88E0E-4433-A240-B519-E5610C69C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D73C5F-D0DD-2445-8F7D-F3F741FD7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4C0CCE3-D24F-0C45-B457-FE4B82532B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12D8C1E-C4C3-1747-A354-398415AF8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4468-104A-0A4E-9725-A6072941F33D}" type="datetimeFigureOut">
              <a:rPr lang="nl-NL" smtClean="0"/>
              <a:t>19-02-2020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B1127D6-005A-CA4C-8C3E-8121EECD9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1A352D4-992D-5541-8860-EB304BEFE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237F-DE2C-774F-9F83-E37C8DA950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230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3F5503-409C-6749-94CD-C3C09156D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71BC9C6-97D4-CE42-B7F7-EB65003D5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202244D-9D49-544F-B7B1-D8E72FA182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553ECDC-242E-6B46-ABEC-250EA2D915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7471DF5-3423-6B4B-A355-28374172B5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1E1CA8A-9C5C-1E44-95BB-72C678775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4468-104A-0A4E-9725-A6072941F33D}" type="datetimeFigureOut">
              <a:rPr lang="nl-NL" smtClean="0"/>
              <a:t>19-02-2020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C7319F7-9E06-4147-BD7C-FD2EBCD81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D43566F-1ACF-E94B-9790-A4A783851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237F-DE2C-774F-9F83-E37C8DA950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421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9D82A2-3CA5-B341-BF19-91F34C4A9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7D08D10-7320-7640-AFB4-A7FD63401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4468-104A-0A4E-9725-A6072941F33D}" type="datetimeFigureOut">
              <a:rPr lang="nl-NL" smtClean="0"/>
              <a:t>19-02-2020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B097BCE-FD31-C440-BE97-1C17D3320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D180E69-2BA4-0949-ADD2-C22592ADD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237F-DE2C-774F-9F83-E37C8DA950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7252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C2425E7-1652-3648-A538-C9B27F343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4468-104A-0A4E-9725-A6072941F33D}" type="datetimeFigureOut">
              <a:rPr lang="nl-NL" smtClean="0"/>
              <a:t>19-02-2020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0016ED4-D142-174C-9CB7-948B6DBEE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7E59D6C-5E13-C44E-992A-699B1B8D3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237F-DE2C-774F-9F83-E37C8DA950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089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510786-F9A9-EB4A-B185-645F423B2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35926D-6151-9445-9B3C-F7BFFCF89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7990FB1-DECE-064A-914A-9FFF354753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E22A021-D6AA-6B45-BBB6-3999D065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4468-104A-0A4E-9725-A6072941F33D}" type="datetimeFigureOut">
              <a:rPr lang="nl-NL" smtClean="0"/>
              <a:t>19-02-2020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824439F-C63A-F144-949D-AD889BF14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BBAB157-F004-EC4C-A14F-46D5FB4DD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237F-DE2C-774F-9F83-E37C8DA950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679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AEAD96-24A1-144F-B72D-79D691E68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AFC023E-1C64-FB4C-979F-5BE558D250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9E76C97-07FD-5B4C-8CFB-1C356F55E4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2FF972A-1D4C-D14D-AF63-0D5623A60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4468-104A-0A4E-9725-A6072941F33D}" type="datetimeFigureOut">
              <a:rPr lang="nl-NL" smtClean="0"/>
              <a:t>19-02-2020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D0126A6-29C7-6B40-943C-007DC9814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B7D2DDA-532F-014F-A077-7F97EC995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237F-DE2C-774F-9F83-E37C8DA950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0718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421227F-575B-384E-A692-941132584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D18ADED-89A8-2845-BC81-3101730F3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401C46E-B947-924A-A630-5F79C32C77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44468-104A-0A4E-9725-A6072941F33D}" type="datetimeFigureOut">
              <a:rPr lang="nl-NL" smtClean="0"/>
              <a:t>19-02-2020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7FBDAA-1949-D741-8C91-6A2D9CBFB6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419211-A7BF-CD46-B5B1-DD82B9C6E9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3237F-DE2C-774F-9F83-E37C8DA950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2335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geschillencommissiezorg.nl/klachten-wel-of-niet-behandelen/" TargetMode="External"/><Relationship Id="rId2" Type="http://schemas.openxmlformats.org/officeDocument/2006/relationships/hyperlink" Target="https://www.degeschillencommissiezorg.nl/over-ons/zorgcommissies/complementaire-behandelvorme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vak 9">
            <a:extLst>
              <a:ext uri="{FF2B5EF4-FFF2-40B4-BE49-F238E27FC236}">
                <a16:creationId xmlns:a16="http://schemas.microsoft.com/office/drawing/2014/main" id="{E8FC1BCE-1DA9-1F4E-A34C-4BD8FDBC9A21}"/>
              </a:ext>
            </a:extLst>
          </p:cNvPr>
          <p:cNvSpPr txBox="1"/>
          <p:nvPr/>
        </p:nvSpPr>
        <p:spPr>
          <a:xfrm>
            <a:off x="159798" y="1365010"/>
            <a:ext cx="2764207" cy="4401205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accent6">
                    <a:lumMod val="75000"/>
                  </a:schemeClr>
                </a:solidFill>
              </a:rPr>
              <a:t>Stap 1: Bespreek (zo mogelijk) eerst uw klacht met de zorgverlener</a:t>
            </a:r>
          </a:p>
          <a:p>
            <a:endParaRPr lang="nl-NL" sz="1400" dirty="0"/>
          </a:p>
          <a:p>
            <a:r>
              <a:rPr lang="nl-NL" sz="1400" dirty="0"/>
              <a:t>Omdat veel klachten gaan over communicatie en bejegening, lossen veel klachten hier al op.</a:t>
            </a:r>
          </a:p>
          <a:p>
            <a:endParaRPr lang="nl-NL" sz="1400" dirty="0"/>
          </a:p>
          <a:p>
            <a:r>
              <a:rPr lang="nl-NL" sz="1400" dirty="0"/>
              <a:t>Leidt dit niet tot een bevredigende oplossing. Ga dan naar </a:t>
            </a:r>
            <a:r>
              <a:rPr lang="nl-NL" sz="1400" b="1" dirty="0"/>
              <a:t>Stap 2</a:t>
            </a:r>
          </a:p>
          <a:p>
            <a:endParaRPr lang="nl-NL" sz="1400" dirty="0"/>
          </a:p>
          <a:p>
            <a:endParaRPr lang="nl-NL" sz="1400" dirty="0"/>
          </a:p>
          <a:p>
            <a:endParaRPr lang="nl-NL" sz="1400" dirty="0"/>
          </a:p>
          <a:p>
            <a:endParaRPr lang="nl-NL" sz="1400" dirty="0"/>
          </a:p>
          <a:p>
            <a:endParaRPr lang="nl-NL" sz="1400" dirty="0"/>
          </a:p>
          <a:p>
            <a:endParaRPr lang="nl-NL" sz="1400" dirty="0"/>
          </a:p>
          <a:p>
            <a:endParaRPr lang="nl-NL" sz="1400" dirty="0"/>
          </a:p>
          <a:p>
            <a:endParaRPr lang="nl-NL" sz="1400" dirty="0"/>
          </a:p>
          <a:p>
            <a:endParaRPr lang="nl-NL" sz="1400" dirty="0"/>
          </a:p>
          <a:p>
            <a:endParaRPr lang="nl-NL" sz="1400" dirty="0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31D2A138-7D03-9F42-B2E5-5576B5985221}"/>
              </a:ext>
            </a:extLst>
          </p:cNvPr>
          <p:cNvSpPr txBox="1"/>
          <p:nvPr/>
        </p:nvSpPr>
        <p:spPr>
          <a:xfrm>
            <a:off x="3102332" y="1365010"/>
            <a:ext cx="2769061" cy="4401205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accent6">
                    <a:lumMod val="75000"/>
                  </a:schemeClr>
                </a:solidFill>
              </a:rPr>
              <a:t>U heeft geen oplossing kunnen vinden. Dan meldt u uw klacht bij de Beroepsorganisatie (BO) van de therapeut</a:t>
            </a:r>
          </a:p>
          <a:p>
            <a:endParaRPr lang="nl-NL" sz="1400" b="1" dirty="0"/>
          </a:p>
          <a:p>
            <a:r>
              <a:rPr lang="nl-NL" sz="1400" dirty="0"/>
              <a:t>De </a:t>
            </a:r>
            <a:r>
              <a:rPr lang="nl-NL" sz="1400" b="1" dirty="0"/>
              <a:t>contactpersoon klacht-behandeling</a:t>
            </a:r>
            <a:r>
              <a:rPr lang="nl-NL" sz="1400" dirty="0"/>
              <a:t>  helpt u de klacht te verhelderen en ondersteunt u – op basis van een helder stappenplan – en onderzoekt de opties om tot een vergelijk te komen tussen u en uw zorgverlener. Daartoe zijn verschillende mogelijkheden. </a:t>
            </a:r>
          </a:p>
          <a:p>
            <a:r>
              <a:rPr lang="nl-NL" sz="1400" dirty="0"/>
              <a:t>Mogelijk betekent dit opnieuw contact met de zorgverlener. </a:t>
            </a:r>
          </a:p>
          <a:p>
            <a:endParaRPr lang="nl-NL" sz="1400" dirty="0"/>
          </a:p>
          <a:p>
            <a:r>
              <a:rPr lang="nl-NL" sz="1400" dirty="0"/>
              <a:t>Het kan ook betekenen dat de klacht wordt doorgezet naar een van de onafhankelijke klachten-functionarissen (</a:t>
            </a:r>
            <a:r>
              <a:rPr lang="nl-NL" sz="1400" b="1" dirty="0"/>
              <a:t>Stap 3</a:t>
            </a:r>
            <a:r>
              <a:rPr lang="nl-NL" sz="1400" dirty="0"/>
              <a:t>)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39252DAD-F72B-6443-8438-66A9F9D87CB9}"/>
              </a:ext>
            </a:extLst>
          </p:cNvPr>
          <p:cNvSpPr txBox="1"/>
          <p:nvPr/>
        </p:nvSpPr>
        <p:spPr>
          <a:xfrm>
            <a:off x="9039626" y="1327882"/>
            <a:ext cx="2743201" cy="4616648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accent6">
                    <a:lumMod val="75000"/>
                  </a:schemeClr>
                </a:solidFill>
              </a:rPr>
              <a:t>U wilt uw klacht door de Geschillencommissie laten behandelen?</a:t>
            </a:r>
          </a:p>
          <a:p>
            <a:pPr marL="171450" indent="-171450">
              <a:buFont typeface="Arial" charset="0"/>
              <a:buChar char="•"/>
            </a:pPr>
            <a:r>
              <a:rPr lang="nl-NL" sz="1400" dirty="0"/>
              <a:t>Als de klachtenprocedure (moet altijd eerst) geen bevredigende oplossing heeft opgeleverd, kunt u bij de onafhankelijke </a:t>
            </a:r>
            <a:r>
              <a:rPr lang="nl-NL" sz="1400" dirty="0">
                <a:hlinkClick r:id="rId2"/>
              </a:rPr>
              <a:t>Geschillencommissie Complementaire zorg </a:t>
            </a:r>
            <a:r>
              <a:rPr lang="nl-NL" sz="1400" dirty="0"/>
              <a:t>- waar de zorgverlener (verplicht) bij is aangesloten - een Geschil indienen.</a:t>
            </a:r>
          </a:p>
          <a:p>
            <a:pPr marL="171450" indent="-171450">
              <a:buFont typeface="Arial" charset="0"/>
              <a:buChar char="•"/>
            </a:pPr>
            <a:r>
              <a:rPr lang="nl-NL" sz="1400" dirty="0"/>
              <a:t>De Geschillencommissie kijkt of de klacht </a:t>
            </a:r>
            <a:r>
              <a:rPr lang="nl-NL" sz="1400" dirty="0">
                <a:hlinkClick r:id="rId3"/>
              </a:rPr>
              <a:t>ontvankelijk</a:t>
            </a:r>
            <a:r>
              <a:rPr lang="nl-NL" sz="1400" dirty="0"/>
              <a:t> is; laat ruimte voor een schikking en doet waar gewenst een bindende uitspraak.</a:t>
            </a:r>
          </a:p>
          <a:p>
            <a:pPr marL="171450" indent="-171450">
              <a:buFont typeface="Arial" charset="0"/>
              <a:buChar char="•"/>
            </a:pPr>
            <a:r>
              <a:rPr lang="nl-NL" sz="1400" dirty="0"/>
              <a:t>Een evt. stap daarna naar de rechter leidt tot toetsing  van het werk van de </a:t>
            </a:r>
            <a:r>
              <a:rPr lang="nl-NL" sz="1400" dirty="0" err="1"/>
              <a:t>Geschillen-commissie</a:t>
            </a:r>
            <a:r>
              <a:rPr lang="nl-NL" sz="1400" dirty="0"/>
              <a:t>. Geen nieuw proces.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C4240EC2-F41D-7F47-BF56-9BA82AEF68FE}"/>
              </a:ext>
            </a:extLst>
          </p:cNvPr>
          <p:cNvSpPr txBox="1"/>
          <p:nvPr/>
        </p:nvSpPr>
        <p:spPr>
          <a:xfrm>
            <a:off x="184816" y="117367"/>
            <a:ext cx="9353707" cy="523220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2800" b="1" dirty="0"/>
              <a:t>U wilt een klacht indienen: wat zijn de mogelijke stappen?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BBE9CA8-5FFD-2C4E-90FE-B829B6A27E86}"/>
              </a:ext>
            </a:extLst>
          </p:cNvPr>
          <p:cNvSpPr txBox="1"/>
          <p:nvPr/>
        </p:nvSpPr>
        <p:spPr>
          <a:xfrm>
            <a:off x="237741" y="28729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56" name="Tekstvak 55">
            <a:extLst>
              <a:ext uri="{FF2B5EF4-FFF2-40B4-BE49-F238E27FC236}">
                <a16:creationId xmlns:a16="http://schemas.microsoft.com/office/drawing/2014/main" id="{80A4B9B5-D58C-8942-90E6-3611DD207749}"/>
              </a:ext>
            </a:extLst>
          </p:cNvPr>
          <p:cNvSpPr txBox="1"/>
          <p:nvPr/>
        </p:nvSpPr>
        <p:spPr>
          <a:xfrm>
            <a:off x="6085418" y="1359012"/>
            <a:ext cx="2740183" cy="4401205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accent6">
                    <a:lumMod val="75000"/>
                  </a:schemeClr>
                </a:solidFill>
              </a:rPr>
              <a:t>U wilt gebruik maken van een onafhankelijke klachten-functionaris?</a:t>
            </a:r>
          </a:p>
          <a:p>
            <a:endParaRPr lang="nl-NL" sz="1400" b="1" dirty="0"/>
          </a:p>
          <a:p>
            <a:r>
              <a:rPr lang="nl-NL" sz="1400" dirty="0"/>
              <a:t>De </a:t>
            </a:r>
            <a:r>
              <a:rPr lang="nl-NL" sz="1400" b="1" dirty="0"/>
              <a:t>contactpersoon klacht-behandeling</a:t>
            </a:r>
            <a:r>
              <a:rPr lang="nl-NL" sz="1400" dirty="0"/>
              <a:t> zorgt samen met u voor een heldere klacht-formulering en geeft deze informatie - in een beveiligde omgeving - door aan de onafhankelijke klachten-functionaris. Doel van deze stap is het vinden van een mogelijk vergelijk, volgens een goedgekeurde klachtenprocedure Meestal lukt dit. </a:t>
            </a:r>
          </a:p>
          <a:p>
            <a:endParaRPr lang="nl-NL" sz="1400" dirty="0"/>
          </a:p>
          <a:p>
            <a:r>
              <a:rPr lang="nl-NL" sz="1400" dirty="0"/>
              <a:t>Lukt dit niet dan kunt u de klacht inbrengen bij de onafhankelijke Geschillencommissie</a:t>
            </a:r>
            <a:endParaRPr lang="nl-NL" sz="1400" b="1" dirty="0"/>
          </a:p>
        </p:txBody>
      </p:sp>
      <p:sp>
        <p:nvSpPr>
          <p:cNvPr id="60" name="Tijdelijke aanduiding voor datum 3">
            <a:extLst>
              <a:ext uri="{FF2B5EF4-FFF2-40B4-BE49-F238E27FC236}">
                <a16:creationId xmlns:a16="http://schemas.microsoft.com/office/drawing/2014/main" id="{378BC63A-AAB2-734B-A573-240AE8699DD2}"/>
              </a:ext>
            </a:extLst>
          </p:cNvPr>
          <p:cNvSpPr txBox="1">
            <a:spLocks/>
          </p:cNvSpPr>
          <p:nvPr/>
        </p:nvSpPr>
        <p:spPr>
          <a:xfrm>
            <a:off x="10650034" y="6460402"/>
            <a:ext cx="15419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Versie Voorjaar 2020</a:t>
            </a:r>
          </a:p>
        </p:txBody>
      </p:sp>
      <p:pic>
        <p:nvPicPr>
          <p:cNvPr id="62" name="Afbeelding 61" descr="17010001 CAM logo aw def rgb-large">
            <a:extLst>
              <a:ext uri="{FF2B5EF4-FFF2-40B4-BE49-F238E27FC236}">
                <a16:creationId xmlns:a16="http://schemas.microsoft.com/office/drawing/2014/main" id="{AF6CD6A9-1C67-4349-AB20-67BD29AE32D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159" y="198077"/>
            <a:ext cx="1876111" cy="304384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Tekstvak 62">
            <a:extLst>
              <a:ext uri="{FF2B5EF4-FFF2-40B4-BE49-F238E27FC236}">
                <a16:creationId xmlns:a16="http://schemas.microsoft.com/office/drawing/2014/main" id="{2CE0548C-1347-604B-A0A5-2AA1DA201C28}"/>
              </a:ext>
            </a:extLst>
          </p:cNvPr>
          <p:cNvSpPr txBox="1"/>
          <p:nvPr/>
        </p:nvSpPr>
        <p:spPr>
          <a:xfrm>
            <a:off x="163254" y="758201"/>
            <a:ext cx="1518610" cy="46166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rgbClr val="FFC000"/>
                </a:solidFill>
              </a:rPr>
              <a:t>Stap </a:t>
            </a:r>
            <a:r>
              <a:rPr lang="nl-NL" sz="2400" b="1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endParaRPr lang="nl-NL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4" name="Tekstvak 63">
            <a:extLst>
              <a:ext uri="{FF2B5EF4-FFF2-40B4-BE49-F238E27FC236}">
                <a16:creationId xmlns:a16="http://schemas.microsoft.com/office/drawing/2014/main" id="{FCB0B602-2E3F-CD46-A651-9A303805CABE}"/>
              </a:ext>
            </a:extLst>
          </p:cNvPr>
          <p:cNvSpPr txBox="1"/>
          <p:nvPr/>
        </p:nvSpPr>
        <p:spPr>
          <a:xfrm>
            <a:off x="3109181" y="772986"/>
            <a:ext cx="1518610" cy="46166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rgbClr val="FFC000"/>
                </a:solidFill>
              </a:rPr>
              <a:t>Stap </a:t>
            </a:r>
            <a:r>
              <a:rPr lang="nl-NL" sz="2400" b="1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nl-NL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5" name="Tekstvak 64">
            <a:extLst>
              <a:ext uri="{FF2B5EF4-FFF2-40B4-BE49-F238E27FC236}">
                <a16:creationId xmlns:a16="http://schemas.microsoft.com/office/drawing/2014/main" id="{7047E385-3010-BB4B-A26A-6EDB29992C72}"/>
              </a:ext>
            </a:extLst>
          </p:cNvPr>
          <p:cNvSpPr txBox="1"/>
          <p:nvPr/>
        </p:nvSpPr>
        <p:spPr>
          <a:xfrm>
            <a:off x="6085418" y="747579"/>
            <a:ext cx="1518610" cy="46166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rgbClr val="FFC000"/>
                </a:solidFill>
              </a:rPr>
              <a:t>Stap </a:t>
            </a:r>
            <a:r>
              <a:rPr lang="nl-NL" sz="2400" b="1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nl-NL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6" name="Tekstvak 65">
            <a:extLst>
              <a:ext uri="{FF2B5EF4-FFF2-40B4-BE49-F238E27FC236}">
                <a16:creationId xmlns:a16="http://schemas.microsoft.com/office/drawing/2014/main" id="{F1F71239-5F2F-F643-944F-907E3DDC7339}"/>
              </a:ext>
            </a:extLst>
          </p:cNvPr>
          <p:cNvSpPr txBox="1"/>
          <p:nvPr/>
        </p:nvSpPr>
        <p:spPr>
          <a:xfrm>
            <a:off x="9146200" y="706907"/>
            <a:ext cx="1518610" cy="46166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rgbClr val="FFC000"/>
                </a:solidFill>
              </a:rPr>
              <a:t>Stap</a:t>
            </a:r>
            <a:r>
              <a:rPr lang="nl-NL" sz="2400" b="1" dirty="0">
                <a:solidFill>
                  <a:schemeClr val="accent6">
                    <a:lumMod val="75000"/>
                  </a:schemeClr>
                </a:solidFill>
              </a:rPr>
              <a:t> 4</a:t>
            </a:r>
            <a:endParaRPr lang="nl-NL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7" name="Pijl links 66">
            <a:extLst>
              <a:ext uri="{FF2B5EF4-FFF2-40B4-BE49-F238E27FC236}">
                <a16:creationId xmlns:a16="http://schemas.microsoft.com/office/drawing/2014/main" id="{3E7CB20B-6434-004E-AB5E-D65B46DF7120}"/>
              </a:ext>
            </a:extLst>
          </p:cNvPr>
          <p:cNvSpPr/>
          <p:nvPr/>
        </p:nvSpPr>
        <p:spPr>
          <a:xfrm>
            <a:off x="1986591" y="875624"/>
            <a:ext cx="718522" cy="249685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C000"/>
              </a:solidFill>
            </a:endParaRPr>
          </a:p>
        </p:txBody>
      </p:sp>
      <p:sp>
        <p:nvSpPr>
          <p:cNvPr id="68" name="Pijl links 67">
            <a:extLst>
              <a:ext uri="{FF2B5EF4-FFF2-40B4-BE49-F238E27FC236}">
                <a16:creationId xmlns:a16="http://schemas.microsoft.com/office/drawing/2014/main" id="{163D2831-2C11-7E45-815D-13AFB04205E9}"/>
              </a:ext>
            </a:extLst>
          </p:cNvPr>
          <p:cNvSpPr/>
          <p:nvPr/>
        </p:nvSpPr>
        <p:spPr>
          <a:xfrm>
            <a:off x="5047916" y="874957"/>
            <a:ext cx="718522" cy="249685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0" name="Pijl links 69">
            <a:extLst>
              <a:ext uri="{FF2B5EF4-FFF2-40B4-BE49-F238E27FC236}">
                <a16:creationId xmlns:a16="http://schemas.microsoft.com/office/drawing/2014/main" id="{62479A5B-94D8-2D40-8134-C1AD9DB40A09}"/>
              </a:ext>
            </a:extLst>
          </p:cNvPr>
          <p:cNvSpPr/>
          <p:nvPr/>
        </p:nvSpPr>
        <p:spPr>
          <a:xfrm>
            <a:off x="8052787" y="857175"/>
            <a:ext cx="718522" cy="249685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" name="Tekstvak 70">
            <a:extLst>
              <a:ext uri="{FF2B5EF4-FFF2-40B4-BE49-F238E27FC236}">
                <a16:creationId xmlns:a16="http://schemas.microsoft.com/office/drawing/2014/main" id="{29DDEE89-3021-F14D-9853-6331E2F0034A}"/>
              </a:ext>
            </a:extLst>
          </p:cNvPr>
          <p:cNvSpPr txBox="1"/>
          <p:nvPr/>
        </p:nvSpPr>
        <p:spPr>
          <a:xfrm>
            <a:off x="3109182" y="5891554"/>
            <a:ext cx="2778510" cy="646331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nl-NL" b="1" dirty="0">
                <a:solidFill>
                  <a:schemeClr val="accent6">
                    <a:lumMod val="75000"/>
                  </a:schemeClr>
                </a:solidFill>
              </a:rPr>
              <a:t>via </a:t>
            </a:r>
          </a:p>
          <a:p>
            <a:pPr algn="ctr"/>
            <a:r>
              <a:rPr lang="nl-NL" b="1" dirty="0">
                <a:solidFill>
                  <a:schemeClr val="accent6">
                    <a:lumMod val="75000"/>
                  </a:schemeClr>
                </a:solidFill>
              </a:rPr>
              <a:t>Beroepsorganisatie</a:t>
            </a:r>
          </a:p>
        </p:txBody>
      </p:sp>
      <p:sp>
        <p:nvSpPr>
          <p:cNvPr id="72" name="Tekstvak 71">
            <a:extLst>
              <a:ext uri="{FF2B5EF4-FFF2-40B4-BE49-F238E27FC236}">
                <a16:creationId xmlns:a16="http://schemas.microsoft.com/office/drawing/2014/main" id="{33686BA8-150D-7548-B01F-0FD30879662B}"/>
              </a:ext>
            </a:extLst>
          </p:cNvPr>
          <p:cNvSpPr txBox="1"/>
          <p:nvPr/>
        </p:nvSpPr>
        <p:spPr>
          <a:xfrm>
            <a:off x="6085418" y="5899732"/>
            <a:ext cx="2756481" cy="646331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solidFill>
                  <a:schemeClr val="accent6">
                    <a:lumMod val="75000"/>
                  </a:schemeClr>
                </a:solidFill>
              </a:rPr>
              <a:t>via Onafhankelijke </a:t>
            </a:r>
          </a:p>
          <a:p>
            <a:pPr algn="ctr"/>
            <a:r>
              <a:rPr lang="nl-NL" b="1" dirty="0">
                <a:solidFill>
                  <a:schemeClr val="accent6">
                    <a:lumMod val="75000"/>
                  </a:schemeClr>
                </a:solidFill>
              </a:rPr>
              <a:t>Klachtenfunctionaris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3" name="Tekstvak 72">
            <a:extLst>
              <a:ext uri="{FF2B5EF4-FFF2-40B4-BE49-F238E27FC236}">
                <a16:creationId xmlns:a16="http://schemas.microsoft.com/office/drawing/2014/main" id="{DB6A1C8D-C4C4-E347-9D1A-1299B37B7D2F}"/>
              </a:ext>
            </a:extLst>
          </p:cNvPr>
          <p:cNvSpPr txBox="1"/>
          <p:nvPr/>
        </p:nvSpPr>
        <p:spPr>
          <a:xfrm>
            <a:off x="9039625" y="5891555"/>
            <a:ext cx="2743201" cy="646331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solidFill>
                  <a:schemeClr val="accent6">
                    <a:lumMod val="75000"/>
                  </a:schemeClr>
                </a:solidFill>
              </a:rPr>
              <a:t>via Onafhankelijke </a:t>
            </a:r>
          </a:p>
          <a:p>
            <a:pPr algn="ctr"/>
            <a:r>
              <a:rPr lang="nl-NL" b="1" dirty="0">
                <a:solidFill>
                  <a:schemeClr val="accent6">
                    <a:lumMod val="75000"/>
                  </a:schemeClr>
                </a:solidFill>
              </a:rPr>
              <a:t>Geschillencommissie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D3359585-C4E9-7742-8CF9-9731ADC7FE6A}"/>
              </a:ext>
            </a:extLst>
          </p:cNvPr>
          <p:cNvSpPr txBox="1"/>
          <p:nvPr/>
        </p:nvSpPr>
        <p:spPr>
          <a:xfrm>
            <a:off x="184816" y="5911359"/>
            <a:ext cx="2778510" cy="36933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nl-NL" b="1" dirty="0">
                <a:solidFill>
                  <a:schemeClr val="accent6">
                    <a:lumMod val="75000"/>
                  </a:schemeClr>
                </a:solidFill>
              </a:rPr>
              <a:t>U en de zorgverlener</a:t>
            </a:r>
          </a:p>
        </p:txBody>
      </p:sp>
    </p:spTree>
    <p:extLst>
      <p:ext uri="{BB962C8B-B14F-4D97-AF65-F5344CB8AC3E}">
        <p14:creationId xmlns:p14="http://schemas.microsoft.com/office/powerpoint/2010/main" val="164961388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5D25986921BC46BD8C646B5C741FE5" ma:contentTypeVersion="8" ma:contentTypeDescription="Een nieuw document maken." ma:contentTypeScope="" ma:versionID="84aee5f0e0cb1c6338cfd0301618c641">
  <xsd:schema xmlns:xsd="http://www.w3.org/2001/XMLSchema" xmlns:xs="http://www.w3.org/2001/XMLSchema" xmlns:p="http://schemas.microsoft.com/office/2006/metadata/properties" xmlns:ns2="316851e6-a1d7-4a27-a583-c76dda865c49" targetNamespace="http://schemas.microsoft.com/office/2006/metadata/properties" ma:root="true" ma:fieldsID="6f400b89f2fa481bbb39a84dbc4eab4e" ns2:_="">
    <xsd:import namespace="316851e6-a1d7-4a27-a583-c76dda865c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6851e6-a1d7-4a27-a583-c76dda865c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B4B742C-ED98-4D5B-8CBC-03388E6F16E0}"/>
</file>

<file path=customXml/itemProps2.xml><?xml version="1.0" encoding="utf-8"?>
<ds:datastoreItem xmlns:ds="http://schemas.openxmlformats.org/officeDocument/2006/customXml" ds:itemID="{AA53E63B-6E31-45E0-9BBC-3FBDC15ECB8C}"/>
</file>

<file path=customXml/itemProps3.xml><?xml version="1.0" encoding="utf-8"?>
<ds:datastoreItem xmlns:ds="http://schemas.openxmlformats.org/officeDocument/2006/customXml" ds:itemID="{7FFCF925-DB84-421F-A36B-D6674D690840}"/>
</file>

<file path=docProps/app.xml><?xml version="1.0" encoding="utf-8"?>
<Properties xmlns="http://schemas.openxmlformats.org/officeDocument/2006/extended-properties" xmlns:vt="http://schemas.openxmlformats.org/officeDocument/2006/docPropsVTypes">
  <TotalTime>1584</TotalTime>
  <Words>328</Words>
  <Application>Microsoft Macintosh PowerPoint</Application>
  <PresentationFormat>Breedbeeld</PresentationFormat>
  <Paragraphs>41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 wie heeft wie te maken?</dc:title>
  <dc:creator>Dhyan de Bruijn</dc:creator>
  <cp:lastModifiedBy>Dhyan de Bruijn</cp:lastModifiedBy>
  <cp:revision>21</cp:revision>
  <dcterms:created xsi:type="dcterms:W3CDTF">2020-02-04T07:55:42Z</dcterms:created>
  <dcterms:modified xsi:type="dcterms:W3CDTF">2020-02-19T09:06:31Z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0x010100D05D25986921BC46BD8C646B5C741FE5</vt:lpwstr>
  </property>
</Properties>
</file>